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62" r:id="rId4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130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25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3C18A-B04D-4DCB-9000-AFAFDC0A319B}" type="datetimeFigureOut">
              <a:rPr lang="pl-PL" smtClean="0"/>
              <a:t>28.10.2024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F6B6F-A08A-402F-9721-A39A1D8CE2F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755279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3C18A-B04D-4DCB-9000-AFAFDC0A319B}" type="datetimeFigureOut">
              <a:rPr lang="pl-PL" smtClean="0"/>
              <a:t>28.10.2024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F6B6F-A08A-402F-9721-A39A1D8CE2F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977447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3C18A-B04D-4DCB-9000-AFAFDC0A319B}" type="datetimeFigureOut">
              <a:rPr lang="pl-PL" smtClean="0"/>
              <a:t>28.10.2024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F6B6F-A08A-402F-9721-A39A1D8CE2F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567755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reś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xmlns="" id="{2EF89095-900C-4293-87D4-A99EC7B6CD2C}"/>
              </a:ext>
            </a:extLst>
          </p:cNvPr>
          <p:cNvSpPr txBox="1">
            <a:spLocks/>
          </p:cNvSpPr>
          <p:nvPr userDrawn="1"/>
        </p:nvSpPr>
        <p:spPr>
          <a:xfrm>
            <a:off x="9754364" y="6453337"/>
            <a:ext cx="1955003" cy="318636"/>
          </a:xfrm>
          <a:prstGeom prst="rect">
            <a:avLst/>
          </a:prstGeom>
        </p:spPr>
        <p:txBody>
          <a:bodyPr lIns="0" tIns="0" rIns="0" bIns="0"/>
          <a:lstStyle>
            <a:defPPr>
              <a:defRPr lang="pl-PL"/>
            </a:defPPr>
            <a:lvl1pPr marL="0" algn="l" defTabSz="576072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88036" algn="l" defTabSz="576072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76072" algn="l" defTabSz="576072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4108" algn="l" defTabSz="576072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52144" algn="l" defTabSz="576072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440180" algn="l" defTabSz="576072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28216" algn="l" defTabSz="576072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16252" algn="l" defTabSz="576072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04288" algn="l" defTabSz="576072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2136BB9F-F41C-4172-B28A-19863538028F}" type="slidenum">
              <a:rPr lang="pl-PL" sz="1200" smtClean="0">
                <a:solidFill>
                  <a:srgbClr val="006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lang="pl-PL" sz="1200" dirty="0">
              <a:solidFill>
                <a:srgbClr val="006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ytuł 3">
            <a:extLst>
              <a:ext uri="{FF2B5EF4-FFF2-40B4-BE49-F238E27FC236}">
                <a16:creationId xmlns:a16="http://schemas.microsoft.com/office/drawing/2014/main" xmlns="" id="{EFC56E8B-5563-4F16-B5B4-1030D9165F2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84888" y="1693237"/>
            <a:ext cx="10224477" cy="762064"/>
          </a:xfrm>
          <a:prstGeom prst="rect">
            <a:avLst/>
          </a:prstGeom>
        </p:spPr>
        <p:txBody>
          <a:bodyPr lIns="0"/>
          <a:lstStyle>
            <a:lvl1pPr algn="l">
              <a:defRPr lang="pl-PL" sz="3810" kern="1200" dirty="0">
                <a:solidFill>
                  <a:srgbClr val="005023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pl-PL" dirty="0"/>
              <a:t>Tytuł slajdu</a:t>
            </a:r>
          </a:p>
        </p:txBody>
      </p:sp>
      <p:sp>
        <p:nvSpPr>
          <p:cNvPr id="11" name="Symbol zastępczy tekstu 10">
            <a:extLst>
              <a:ext uri="{FF2B5EF4-FFF2-40B4-BE49-F238E27FC236}">
                <a16:creationId xmlns:a16="http://schemas.microsoft.com/office/drawing/2014/main" xmlns="" id="{BEDD545F-3223-4E62-80C6-6F3A6A03A52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87488" y="2819350"/>
            <a:ext cx="10224477" cy="1935427"/>
          </a:xfrm>
          <a:prstGeom prst="rect">
            <a:avLst/>
          </a:prstGeom>
        </p:spPr>
        <p:txBody>
          <a:bodyPr lIns="0"/>
          <a:lstStyle>
            <a:lvl1pPr marL="0" marR="0" indent="0" algn="l" defTabSz="914327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050"/>
              </a:buClr>
              <a:buSzTx/>
              <a:buFont typeface="Arial" panose="020B0604020202020204" pitchFamily="34" charset="0"/>
              <a:buNone/>
              <a:tabLst/>
              <a:defRPr lang="pl-PL" sz="2328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820089" indent="-362925">
              <a:buClr>
                <a:srgbClr val="006050"/>
              </a:buClr>
              <a:buFont typeface="Arial" panose="020B0604020202020204" pitchFamily="34" charset="0"/>
              <a:buChar char="•"/>
              <a:defRPr sz="1693">
                <a:latin typeface="Arial" panose="020B0604020202020204" pitchFamily="34" charset="0"/>
                <a:cs typeface="Arial" panose="020B0604020202020204" pitchFamily="34" charset="0"/>
              </a:defRPr>
            </a:lvl2pPr>
          </a:lstStyle>
          <a:p>
            <a:pPr marL="362925" marR="0" lvl="0" indent="-362925" algn="l" defTabSz="914327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05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pl-PL" dirty="0"/>
              <a:t>Treść główna, punkt 1</a:t>
            </a:r>
          </a:p>
          <a:p>
            <a:pPr lvl="1"/>
            <a:r>
              <a:rPr lang="pl-PL" dirty="0"/>
              <a:t>Podpunkt 1, wymieniane treści, informacje</a:t>
            </a:r>
          </a:p>
          <a:p>
            <a:pPr lvl="1"/>
            <a:r>
              <a:rPr lang="pl-PL" dirty="0"/>
              <a:t>Podpunkt 2, wymieniane treści, informacje</a:t>
            </a:r>
          </a:p>
          <a:p>
            <a:pPr marL="362925" marR="0" lvl="0" indent="-362925" algn="l" defTabSz="914327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605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pl-PL" dirty="0"/>
              <a:t>Treść główna, punkt 2</a:t>
            </a:r>
          </a:p>
          <a:p>
            <a:pPr lvl="0"/>
            <a:endParaRPr lang="pl-PL" dirty="0"/>
          </a:p>
          <a:p>
            <a:pPr lvl="1"/>
            <a:endParaRPr lang="pl-PL" dirty="0"/>
          </a:p>
        </p:txBody>
      </p:sp>
      <p:sp>
        <p:nvSpPr>
          <p:cNvPr id="12" name="pole tekstowe 11">
            <a:extLst>
              <a:ext uri="{FF2B5EF4-FFF2-40B4-BE49-F238E27FC236}">
                <a16:creationId xmlns:a16="http://schemas.microsoft.com/office/drawing/2014/main" xmlns="" id="{359F44EB-7730-42B6-9434-C3381171A8B3}"/>
              </a:ext>
            </a:extLst>
          </p:cNvPr>
          <p:cNvSpPr txBox="1"/>
          <p:nvPr userDrawn="1"/>
        </p:nvSpPr>
        <p:spPr>
          <a:xfrm>
            <a:off x="1484889" y="6453336"/>
            <a:ext cx="216304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pl-PL" sz="1200" dirty="0">
                <a:solidFill>
                  <a:srgbClr val="0050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www.lasy.gov.pl</a:t>
            </a:r>
            <a:endParaRPr lang="pl-PL" sz="1200" dirty="0">
              <a:solidFill>
                <a:srgbClr val="005023"/>
              </a:solidFill>
            </a:endParaRPr>
          </a:p>
        </p:txBody>
      </p:sp>
      <p:pic>
        <p:nvPicPr>
          <p:cNvPr id="2" name="Obraz 1">
            <a:extLst>
              <a:ext uri="{FF2B5EF4-FFF2-40B4-BE49-F238E27FC236}">
                <a16:creationId xmlns:a16="http://schemas.microsoft.com/office/drawing/2014/main" xmlns="" id="{013AF322-E31E-EB85-BFF1-10F01E5ED03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269080" y="266380"/>
            <a:ext cx="1594067" cy="738580"/>
          </a:xfrm>
          <a:prstGeom prst="rect">
            <a:avLst/>
          </a:prstGeom>
        </p:spPr>
      </p:pic>
      <p:pic>
        <p:nvPicPr>
          <p:cNvPr id="3" name="Obraz 2">
            <a:extLst>
              <a:ext uri="{FF2B5EF4-FFF2-40B4-BE49-F238E27FC236}">
                <a16:creationId xmlns:a16="http://schemas.microsoft.com/office/drawing/2014/main" xmlns="" id="{3C1971E7-9BDC-4736-1B59-9B571C750DA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95467" y="267494"/>
            <a:ext cx="3457848" cy="769073"/>
          </a:xfrm>
          <a:prstGeom prst="rect">
            <a:avLst/>
          </a:prstGeom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xmlns="" id="{99A485DE-6A08-7CD9-2DC9-26C32D04DEE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510" r="60231"/>
          <a:stretch/>
        </p:blipFill>
        <p:spPr>
          <a:xfrm>
            <a:off x="-3224" y="-12476"/>
            <a:ext cx="722627" cy="6870476"/>
          </a:xfrm>
          <a:prstGeom prst="rect">
            <a:avLst/>
          </a:prstGeom>
        </p:spPr>
      </p:pic>
      <p:sp>
        <p:nvSpPr>
          <p:cNvPr id="8" name="Prostokąt: zaokrąglone rogi 7">
            <a:extLst>
              <a:ext uri="{FF2B5EF4-FFF2-40B4-BE49-F238E27FC236}">
                <a16:creationId xmlns:a16="http://schemas.microsoft.com/office/drawing/2014/main" xmlns="" id="{ED984A1A-8D2F-688B-DF95-F4B78431E009}"/>
              </a:ext>
            </a:extLst>
          </p:cNvPr>
          <p:cNvSpPr/>
          <p:nvPr userDrawn="1"/>
        </p:nvSpPr>
        <p:spPr>
          <a:xfrm>
            <a:off x="332544" y="267493"/>
            <a:ext cx="722627" cy="6329858"/>
          </a:xfrm>
          <a:prstGeom prst="roundRect">
            <a:avLst>
              <a:gd name="adj" fmla="val 14866"/>
            </a:avLst>
          </a:prstGeom>
          <a:noFill/>
          <a:ln w="22225">
            <a:solidFill>
              <a:srgbClr val="CDB35A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800"/>
          </a:p>
        </p:txBody>
      </p:sp>
    </p:spTree>
    <p:extLst>
      <p:ext uri="{BB962C8B-B14F-4D97-AF65-F5344CB8AC3E}">
        <p14:creationId xmlns:p14="http://schemas.microsoft.com/office/powerpoint/2010/main" val="14846964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59">
          <p15:clr>
            <a:srgbClr val="FBAE40"/>
          </p15:clr>
        </p15:guide>
        <p15:guide id="2" pos="2879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3C18A-B04D-4DCB-9000-AFAFDC0A319B}" type="datetimeFigureOut">
              <a:rPr lang="pl-PL" smtClean="0"/>
              <a:t>28.10.2024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F6B6F-A08A-402F-9721-A39A1D8CE2F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937409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3C18A-B04D-4DCB-9000-AFAFDC0A319B}" type="datetimeFigureOut">
              <a:rPr lang="pl-PL" smtClean="0"/>
              <a:t>28.10.2024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F6B6F-A08A-402F-9721-A39A1D8CE2F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718957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3C18A-B04D-4DCB-9000-AFAFDC0A319B}" type="datetimeFigureOut">
              <a:rPr lang="pl-PL" smtClean="0"/>
              <a:t>28.10.2024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F6B6F-A08A-402F-9721-A39A1D8CE2F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075478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3C18A-B04D-4DCB-9000-AFAFDC0A319B}" type="datetimeFigureOut">
              <a:rPr lang="pl-PL" smtClean="0"/>
              <a:t>28.10.2024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F6B6F-A08A-402F-9721-A39A1D8CE2F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057997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3C18A-B04D-4DCB-9000-AFAFDC0A319B}" type="datetimeFigureOut">
              <a:rPr lang="pl-PL" smtClean="0"/>
              <a:t>28.10.2024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F6B6F-A08A-402F-9721-A39A1D8CE2F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167609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3C18A-B04D-4DCB-9000-AFAFDC0A319B}" type="datetimeFigureOut">
              <a:rPr lang="pl-PL" smtClean="0"/>
              <a:t>28.10.2024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F6B6F-A08A-402F-9721-A39A1D8CE2F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891705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3C18A-B04D-4DCB-9000-AFAFDC0A319B}" type="datetimeFigureOut">
              <a:rPr lang="pl-PL" smtClean="0"/>
              <a:t>28.10.2024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F6B6F-A08A-402F-9721-A39A1D8CE2F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483536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3C18A-B04D-4DCB-9000-AFAFDC0A319B}" type="datetimeFigureOut">
              <a:rPr lang="pl-PL" smtClean="0"/>
              <a:t>28.10.2024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F6B6F-A08A-402F-9721-A39A1D8CE2F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139306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13C18A-B04D-4DCB-9000-AFAFDC0A319B}" type="datetimeFigureOut">
              <a:rPr lang="pl-PL" smtClean="0"/>
              <a:t>28.10.2024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DF6B6F-A08A-402F-9721-A39A1D8CE2F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058397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/>
          <p:cNvSpPr>
            <a:spLocks noGrp="1"/>
          </p:cNvSpPr>
          <p:nvPr>
            <p:ph type="title"/>
          </p:nvPr>
        </p:nvSpPr>
        <p:spPr>
          <a:xfrm>
            <a:off x="1418386" y="978342"/>
            <a:ext cx="10224477" cy="762064"/>
          </a:xfrm>
        </p:spPr>
        <p:txBody>
          <a:bodyPr>
            <a:noAutofit/>
          </a:bodyPr>
          <a:lstStyle/>
          <a:p>
            <a:r>
              <a:rPr lang="pl-PL" sz="2000" dirty="0" smtClean="0"/>
              <a:t>Porównanie propozycji </a:t>
            </a:r>
            <a:r>
              <a:rPr lang="pl-PL" sz="2000" dirty="0"/>
              <a:t>LP oraz </a:t>
            </a:r>
            <a:r>
              <a:rPr lang="pl-PL" sz="2000" dirty="0" smtClean="0"/>
              <a:t>NGO (1,2 i 3) obszarów lasów społecznych</a:t>
            </a:r>
            <a:endParaRPr lang="pl-PL" sz="2000" dirty="0"/>
          </a:p>
        </p:txBody>
      </p:sp>
      <p:graphicFrame>
        <p:nvGraphicFramePr>
          <p:cNvPr id="9" name="Tabela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7812087"/>
              </p:ext>
            </p:extLst>
          </p:nvPr>
        </p:nvGraphicFramePr>
        <p:xfrm>
          <a:off x="1418386" y="1640653"/>
          <a:ext cx="9994989" cy="503050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826327"/>
                <a:gridCol w="2189338"/>
                <a:gridCol w="2660073"/>
                <a:gridCol w="2319251"/>
              </a:tblGrid>
              <a:tr h="1282048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400" b="1" u="none" strike="noStrike" dirty="0">
                          <a:effectLst/>
                        </a:rPr>
                        <a:t>Propozycja</a:t>
                      </a:r>
                      <a:endParaRPr lang="pl-PL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1" marR="7461" marT="7461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400" b="1" u="none" strike="noStrike" dirty="0">
                          <a:effectLst/>
                        </a:rPr>
                        <a:t>Powierzchnia proponowanego obszaru lasów </a:t>
                      </a:r>
                      <a:r>
                        <a:rPr lang="pl-PL" sz="1400" b="1" u="none" strike="noStrike" dirty="0" smtClean="0">
                          <a:effectLst/>
                        </a:rPr>
                        <a:t>społecznych </a:t>
                      </a:r>
                      <a:r>
                        <a:rPr lang="pl-PL" sz="1400" b="1" u="none" strike="noStrike" dirty="0">
                          <a:effectLst/>
                        </a:rPr>
                        <a:t>[ha]</a:t>
                      </a:r>
                      <a:endParaRPr lang="pl-PL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1" marR="7461" marT="7461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400" b="1" u="none" strike="noStrike" dirty="0" smtClean="0">
                          <a:effectLst/>
                        </a:rPr>
                        <a:t>Udział proponowanego obszaru lasów społecznych</a:t>
                      </a:r>
                      <a:r>
                        <a:rPr lang="pl-PL" sz="1400" b="1" u="none" strike="noStrike" baseline="0" dirty="0" smtClean="0">
                          <a:effectLst/>
                        </a:rPr>
                        <a:t> </a:t>
                      </a:r>
                      <a:r>
                        <a:rPr lang="pl-PL" sz="1400" b="1" u="none" strike="noStrike" dirty="0" smtClean="0">
                          <a:effectLst/>
                        </a:rPr>
                        <a:t>w </a:t>
                      </a:r>
                      <a:r>
                        <a:rPr lang="pl-PL" sz="1400" b="1" u="none" strike="noStrike" dirty="0">
                          <a:effectLst/>
                        </a:rPr>
                        <a:t>powierzchni leśnej </a:t>
                      </a:r>
                      <a:r>
                        <a:rPr lang="pl-PL" sz="1400" b="1" u="none" strike="noStrike" dirty="0" smtClean="0">
                          <a:effectLst/>
                        </a:rPr>
                        <a:t>Nadleśnictw (</a:t>
                      </a:r>
                      <a:r>
                        <a:rPr lang="pl-PL" sz="1200" b="1" u="none" strike="noStrike" dirty="0" smtClean="0">
                          <a:effectLst/>
                        </a:rPr>
                        <a:t>Krzeszowice,</a:t>
                      </a:r>
                      <a:r>
                        <a:rPr lang="pl-PL" sz="1200" b="1" u="none" strike="noStrike" baseline="0" dirty="0" smtClean="0">
                          <a:effectLst/>
                        </a:rPr>
                        <a:t> Miechów, Myślenice i Niepołomice</a:t>
                      </a:r>
                      <a:r>
                        <a:rPr lang="pl-PL" sz="1400" b="1" u="none" strike="noStrike" baseline="0" dirty="0" smtClean="0">
                          <a:effectLst/>
                        </a:rPr>
                        <a:t>)</a:t>
                      </a:r>
                      <a:endParaRPr lang="pl-PL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1" marR="7461" marT="7461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400" b="1" u="none" strike="noStrike" dirty="0" smtClean="0">
                          <a:effectLst/>
                        </a:rPr>
                        <a:t>Zmiana zaproponowanego </a:t>
                      </a:r>
                      <a:r>
                        <a:rPr lang="pl-PL" sz="1400" b="1" u="none" strike="noStrike" dirty="0">
                          <a:effectLst/>
                        </a:rPr>
                        <a:t>obszaru </a:t>
                      </a:r>
                      <a:r>
                        <a:rPr lang="pl-PL" sz="1400" b="1" u="none" strike="noStrike" dirty="0" smtClean="0">
                          <a:effectLst/>
                        </a:rPr>
                        <a:t>lasów</a:t>
                      </a:r>
                      <a:r>
                        <a:rPr lang="pl-PL" sz="1400" b="1" u="none" strike="noStrike" baseline="0" dirty="0" smtClean="0">
                          <a:effectLst/>
                        </a:rPr>
                        <a:t> społecznych </a:t>
                      </a:r>
                      <a:r>
                        <a:rPr lang="pl-PL" sz="1400" b="1" u="none" strike="noStrike" dirty="0" smtClean="0">
                          <a:effectLst/>
                        </a:rPr>
                        <a:t>w </a:t>
                      </a:r>
                      <a:r>
                        <a:rPr lang="pl-PL" sz="1400" b="1" u="none" strike="noStrike" dirty="0">
                          <a:effectLst/>
                        </a:rPr>
                        <a:t>stosunku do propozycji LP</a:t>
                      </a:r>
                      <a:endParaRPr lang="pl-PL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1" marR="7461" marT="7461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589603">
                <a:tc>
                  <a:txBody>
                    <a:bodyPr/>
                    <a:lstStyle/>
                    <a:p>
                      <a:pPr algn="ctr" fontAlgn="b"/>
                      <a:r>
                        <a:rPr lang="pl-PL" sz="1600" b="1" u="none" strike="noStrike" dirty="0">
                          <a:effectLst/>
                        </a:rPr>
                        <a:t>Propozycja Lasów Państwowych</a:t>
                      </a:r>
                      <a:endParaRPr lang="pl-PL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1" marR="7461" marT="7461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600" b="1" u="none" strike="noStrike" dirty="0" smtClean="0">
                          <a:effectLst/>
                        </a:rPr>
                        <a:t>3 140,69</a:t>
                      </a:r>
                      <a:endParaRPr lang="pl-PL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1" marR="7461" marT="7461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600" b="1" u="none" strike="noStrike" dirty="0" smtClean="0">
                          <a:effectLst/>
                        </a:rPr>
                        <a:t>7,4 %</a:t>
                      </a:r>
                      <a:endParaRPr lang="pl-PL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1" marR="7461" marT="7461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600" b="1" u="none" strike="noStrike" dirty="0">
                          <a:effectLst/>
                        </a:rPr>
                        <a:t> </a:t>
                      </a:r>
                      <a:r>
                        <a:rPr lang="pl-PL" sz="1600" b="1" u="none" strike="noStrike" dirty="0" smtClean="0">
                          <a:effectLst/>
                        </a:rPr>
                        <a:t>x</a:t>
                      </a:r>
                      <a:endParaRPr lang="pl-PL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1" marR="7461" marT="7461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50213">
                <a:tc>
                  <a:txBody>
                    <a:bodyPr/>
                    <a:lstStyle/>
                    <a:p>
                      <a:pPr algn="ctr" fontAlgn="b"/>
                      <a:r>
                        <a:rPr lang="pl-PL" sz="1600" b="1" u="none" strike="noStrike" dirty="0">
                          <a:effectLst/>
                        </a:rPr>
                        <a:t> </a:t>
                      </a:r>
                      <a:endParaRPr lang="pl-PL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1" marR="7461" marT="7461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600" b="1" u="none" strike="noStrike">
                          <a:effectLst/>
                        </a:rPr>
                        <a:t> </a:t>
                      </a:r>
                      <a:endParaRPr lang="pl-PL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1" marR="7461" marT="7461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600" b="1" u="none" strike="noStrike">
                          <a:effectLst/>
                        </a:rPr>
                        <a:t> </a:t>
                      </a:r>
                      <a:endParaRPr lang="pl-PL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1" marR="7461" marT="7461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600" b="1" u="none" strike="noStrike">
                          <a:effectLst/>
                        </a:rPr>
                        <a:t> </a:t>
                      </a:r>
                      <a:endParaRPr lang="pl-PL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1" marR="7461" marT="7461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600912">
                <a:tc>
                  <a:txBody>
                    <a:bodyPr/>
                    <a:lstStyle/>
                    <a:p>
                      <a:pPr algn="ctr" fontAlgn="b"/>
                      <a:r>
                        <a:rPr lang="pl-PL" sz="1600" b="1" u="none" strike="noStrike" dirty="0">
                          <a:effectLst/>
                        </a:rPr>
                        <a:t>Propozycja </a:t>
                      </a:r>
                      <a:r>
                        <a:rPr lang="pl-PL" sz="1600" b="1" u="none" strike="noStrike" dirty="0" smtClean="0">
                          <a:effectLst/>
                        </a:rPr>
                        <a:t>NGO 1</a:t>
                      </a:r>
                      <a:endParaRPr lang="pl-PL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1" marR="7461" marT="7461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600" b="1" u="none" strike="noStrike" dirty="0" smtClean="0">
                          <a:effectLst/>
                        </a:rPr>
                        <a:t>31 228,02</a:t>
                      </a:r>
                      <a:endParaRPr lang="pl-PL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1" marR="7461" marT="7461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600" b="1" u="none" strike="noStrike" dirty="0" smtClean="0">
                          <a:effectLst/>
                        </a:rPr>
                        <a:t>73,1 %</a:t>
                      </a:r>
                      <a:endParaRPr lang="pl-PL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1" marR="7461" marT="7461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600" b="1" u="none" strike="noStrike" dirty="0" smtClean="0">
                          <a:effectLst/>
                        </a:rPr>
                        <a:t>+ 894 %</a:t>
                      </a:r>
                      <a:endParaRPr lang="pl-PL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1" marR="7461" marT="7461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50213">
                <a:tc>
                  <a:txBody>
                    <a:bodyPr/>
                    <a:lstStyle/>
                    <a:p>
                      <a:pPr algn="ctr" fontAlgn="b"/>
                      <a:r>
                        <a:rPr lang="pl-PL" sz="1600" b="1" u="none" strike="noStrike" dirty="0">
                          <a:effectLst/>
                        </a:rPr>
                        <a:t> </a:t>
                      </a:r>
                      <a:endParaRPr lang="pl-PL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1" marR="7461" marT="7461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600" b="1" u="none" strike="noStrike">
                          <a:effectLst/>
                        </a:rPr>
                        <a:t> </a:t>
                      </a:r>
                      <a:endParaRPr lang="pl-PL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1" marR="7461" marT="7461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600" b="1" u="none" strike="noStrike">
                          <a:effectLst/>
                        </a:rPr>
                        <a:t> </a:t>
                      </a:r>
                      <a:endParaRPr lang="pl-PL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1" marR="7461" marT="7461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600" b="1" u="none" strike="noStrike">
                          <a:effectLst/>
                        </a:rPr>
                        <a:t> </a:t>
                      </a:r>
                      <a:endParaRPr lang="pl-PL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1" marR="7461" marT="7461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810762">
                <a:tc>
                  <a:txBody>
                    <a:bodyPr/>
                    <a:lstStyle/>
                    <a:p>
                      <a:pPr algn="ctr" fontAlgn="b"/>
                      <a:r>
                        <a:rPr lang="pl-PL" sz="1600" b="1" u="none" strike="noStrike" dirty="0">
                          <a:effectLst/>
                        </a:rPr>
                        <a:t>Propozycja </a:t>
                      </a:r>
                      <a:r>
                        <a:rPr lang="pl-PL" sz="1600" b="1" u="none" strike="noStrike" dirty="0" smtClean="0">
                          <a:effectLst/>
                        </a:rPr>
                        <a:t>NGO 2 </a:t>
                      </a:r>
                      <a:r>
                        <a:rPr lang="pl-PL" sz="1600" b="1" u="none" strike="noStrike" dirty="0">
                          <a:effectLst/>
                        </a:rPr>
                        <a:t>(bufor 20km Rynek Główny Krakowa)</a:t>
                      </a:r>
                      <a:endParaRPr lang="pl-PL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1" marR="7461" marT="7461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600" b="1" u="none" strike="noStrike" dirty="0" smtClean="0">
                          <a:effectLst/>
                        </a:rPr>
                        <a:t>6 214,74</a:t>
                      </a:r>
                      <a:endParaRPr lang="pl-PL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1" marR="7461" marT="7461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600" b="1" u="none" strike="noStrike" dirty="0" smtClean="0">
                          <a:effectLst/>
                        </a:rPr>
                        <a:t>14,6 %</a:t>
                      </a:r>
                      <a:endParaRPr lang="pl-PL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1" marR="7461" marT="7461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600" b="1" u="none" strike="noStrike" dirty="0" smtClean="0">
                          <a:effectLst/>
                        </a:rPr>
                        <a:t>+ 98 %</a:t>
                      </a:r>
                      <a:endParaRPr lang="pl-PL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1" marR="7461" marT="7461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50213">
                <a:tc>
                  <a:txBody>
                    <a:bodyPr/>
                    <a:lstStyle/>
                    <a:p>
                      <a:pPr algn="ctr" fontAlgn="b"/>
                      <a:r>
                        <a:rPr lang="pl-PL" sz="1600" b="1" u="none" strike="noStrike" dirty="0">
                          <a:effectLst/>
                        </a:rPr>
                        <a:t> </a:t>
                      </a:r>
                      <a:endParaRPr lang="pl-PL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1" marR="7461" marT="7461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600" b="1" u="none" strike="noStrike" dirty="0">
                          <a:effectLst/>
                        </a:rPr>
                        <a:t> </a:t>
                      </a:r>
                      <a:endParaRPr lang="pl-PL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1" marR="7461" marT="7461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600" b="1" u="none" strike="noStrike" dirty="0">
                          <a:effectLst/>
                        </a:rPr>
                        <a:t> </a:t>
                      </a:r>
                      <a:endParaRPr lang="pl-PL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1" marR="7461" marT="7461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600" b="1" u="none" strike="noStrike">
                          <a:effectLst/>
                        </a:rPr>
                        <a:t> </a:t>
                      </a:r>
                      <a:endParaRPr lang="pl-PL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1" marR="7461" marT="7461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741976">
                <a:tc>
                  <a:txBody>
                    <a:bodyPr/>
                    <a:lstStyle/>
                    <a:p>
                      <a:pPr algn="ctr" fontAlgn="b"/>
                      <a:r>
                        <a:rPr lang="pl-PL" sz="1600" b="1" u="none" strike="noStrike" dirty="0">
                          <a:effectLst/>
                        </a:rPr>
                        <a:t>Propozycja </a:t>
                      </a:r>
                      <a:r>
                        <a:rPr lang="pl-PL" sz="1600" b="1" u="none" strike="noStrike" dirty="0" smtClean="0">
                          <a:effectLst/>
                        </a:rPr>
                        <a:t>NGO 2 </a:t>
                      </a:r>
                      <a:r>
                        <a:rPr lang="pl-PL" sz="1600" b="1" u="none" strike="noStrike" dirty="0">
                          <a:effectLst/>
                        </a:rPr>
                        <a:t>(bufor 20km geometryczny środek Krakowa)</a:t>
                      </a:r>
                      <a:endParaRPr lang="pl-PL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1" marR="7461" marT="7461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600" b="1" u="none" strike="noStrike" dirty="0" smtClean="0">
                          <a:effectLst/>
                        </a:rPr>
                        <a:t>5 611,27 </a:t>
                      </a:r>
                      <a:endParaRPr lang="pl-PL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1" marR="7461" marT="7461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13,1 %</a:t>
                      </a:r>
                      <a:endParaRPr lang="pl-PL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1" marR="7461" marT="7461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+ 79 %</a:t>
                      </a:r>
                      <a:endParaRPr lang="pl-PL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1" marR="7461" marT="7461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50213"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u="none" strike="noStrike" dirty="0">
                          <a:effectLst/>
                        </a:rPr>
                        <a:t> </a:t>
                      </a:r>
                      <a:endParaRPr lang="pl-PL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1" marR="7461" marT="7461" marB="0" anchor="b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600" b="0" u="none" strike="noStrike" dirty="0">
                          <a:effectLst/>
                        </a:rPr>
                        <a:t> </a:t>
                      </a:r>
                      <a:endParaRPr lang="pl-PL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1" marR="7461" marT="7461" marB="0" anchor="b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600" b="0" u="none" strike="noStrike">
                          <a:effectLst/>
                        </a:rPr>
                        <a:t> </a:t>
                      </a:r>
                      <a:endParaRPr lang="pl-PL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1" marR="7461" marT="7461" marB="0" anchor="b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600" b="0" u="none" strike="noStrike" dirty="0">
                          <a:effectLst/>
                        </a:rPr>
                        <a:t> </a:t>
                      </a:r>
                      <a:endParaRPr lang="pl-PL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1" marR="7461" marT="7461" marB="0" anchor="b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9601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/>
          <p:cNvSpPr>
            <a:spLocks noGrp="1"/>
          </p:cNvSpPr>
          <p:nvPr>
            <p:ph type="title"/>
          </p:nvPr>
        </p:nvSpPr>
        <p:spPr>
          <a:xfrm>
            <a:off x="1368144" y="775790"/>
            <a:ext cx="10224477" cy="762064"/>
          </a:xfrm>
        </p:spPr>
        <p:txBody>
          <a:bodyPr>
            <a:noAutofit/>
          </a:bodyPr>
          <a:lstStyle/>
          <a:p>
            <a:r>
              <a:rPr lang="pl-PL" sz="2000" dirty="0" smtClean="0"/>
              <a:t>Porównanie propozycji obszarów lasów społecznych (propozycji Gminy Zabierzów)</a:t>
            </a:r>
            <a:endParaRPr lang="pl-PL" sz="2000" dirty="0"/>
          </a:p>
        </p:txBody>
      </p:sp>
      <p:graphicFrame>
        <p:nvGraphicFramePr>
          <p:cNvPr id="9" name="Tabela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9880705"/>
              </p:ext>
            </p:extLst>
          </p:nvPr>
        </p:nvGraphicFramePr>
        <p:xfrm>
          <a:off x="1296785" y="2069869"/>
          <a:ext cx="5660967" cy="378052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828800"/>
                <a:gridCol w="1122218"/>
                <a:gridCol w="1404851"/>
                <a:gridCol w="1305098"/>
              </a:tblGrid>
              <a:tr h="969544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 dirty="0">
                          <a:effectLst/>
                        </a:rPr>
                        <a:t>Propozycja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1" marR="7461" marT="7461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50" b="1" u="none" strike="noStrike" dirty="0">
                          <a:effectLst/>
                        </a:rPr>
                        <a:t>Powierzchnia proponowanego obszaru lasów </a:t>
                      </a:r>
                      <a:r>
                        <a:rPr lang="pl-PL" sz="1050" b="1" u="none" strike="noStrike" dirty="0" smtClean="0">
                          <a:effectLst/>
                        </a:rPr>
                        <a:t>społecznych </a:t>
                      </a:r>
                      <a:r>
                        <a:rPr lang="pl-PL" sz="1050" b="1" u="none" strike="noStrike" dirty="0">
                          <a:effectLst/>
                        </a:rPr>
                        <a:t>[ha]</a:t>
                      </a:r>
                      <a:endParaRPr lang="pl-PL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1" marR="7461" marT="7461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50" b="1" u="none" strike="noStrike" dirty="0" smtClean="0">
                          <a:effectLst/>
                        </a:rPr>
                        <a:t>Udział proponowanego obszaru lasów społecznych</a:t>
                      </a:r>
                      <a:r>
                        <a:rPr lang="pl-PL" sz="1050" b="1" u="none" strike="noStrike" baseline="0" dirty="0" smtClean="0">
                          <a:effectLst/>
                        </a:rPr>
                        <a:t> </a:t>
                      </a:r>
                      <a:r>
                        <a:rPr lang="pl-PL" sz="1050" b="1" u="none" strike="noStrike" dirty="0" smtClean="0">
                          <a:effectLst/>
                        </a:rPr>
                        <a:t>w </a:t>
                      </a:r>
                      <a:r>
                        <a:rPr lang="pl-PL" sz="1050" b="1" u="none" strike="noStrike" dirty="0">
                          <a:effectLst/>
                        </a:rPr>
                        <a:t>powierzchni leśnej </a:t>
                      </a:r>
                      <a:endParaRPr lang="pl-PL" sz="1050" b="1" u="none" strike="noStrike" dirty="0" smtClean="0">
                        <a:effectLst/>
                      </a:endParaRPr>
                    </a:p>
                    <a:p>
                      <a:pPr algn="ctr" fontAlgn="ctr"/>
                      <a:r>
                        <a:rPr lang="pl-PL" sz="1050" b="1" u="none" strike="noStrike" dirty="0" smtClean="0">
                          <a:effectLst/>
                        </a:rPr>
                        <a:t>Nadleśnictwa</a:t>
                      </a:r>
                      <a:r>
                        <a:rPr lang="pl-PL" sz="1050" b="1" u="none" strike="noStrike" baseline="0" dirty="0" smtClean="0">
                          <a:effectLst/>
                        </a:rPr>
                        <a:t> Krzeszowice</a:t>
                      </a:r>
                      <a:endParaRPr lang="pl-PL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1" marR="7461" marT="7461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050" b="1" u="none" strike="noStrike" dirty="0" smtClean="0">
                          <a:effectLst/>
                        </a:rPr>
                        <a:t>O ile więcej lub mniej proponuje strona  w stosunku do propozycji</a:t>
                      </a:r>
                      <a:r>
                        <a:rPr lang="pl-PL" sz="1050" b="1" u="none" strike="noStrike" baseline="0" dirty="0" smtClean="0">
                          <a:effectLst/>
                        </a:rPr>
                        <a:t> gminy </a:t>
                      </a:r>
                      <a:r>
                        <a:rPr lang="pl-PL" sz="1050" b="1" u="none" strike="noStrike" dirty="0" smtClean="0">
                          <a:effectLst/>
                        </a:rPr>
                        <a:t>?</a:t>
                      </a:r>
                      <a:r>
                        <a:rPr lang="pl-PL" sz="1050" b="1" u="none" strike="noStrike" baseline="0" dirty="0" smtClean="0">
                          <a:effectLst/>
                        </a:rPr>
                        <a:t> </a:t>
                      </a:r>
                      <a:endParaRPr lang="pl-PL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1" marR="7461" marT="7461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149228">
                <a:tc>
                  <a:txBody>
                    <a:bodyPr/>
                    <a:lstStyle/>
                    <a:p>
                      <a:pPr algn="l" fontAlgn="b"/>
                      <a:r>
                        <a:rPr lang="pl-PL" sz="1400" b="1" u="none" strike="noStrike" dirty="0">
                          <a:effectLst/>
                        </a:rPr>
                        <a:t>Propozycja Gminy Zabierzów</a:t>
                      </a:r>
                      <a:endParaRPr lang="pl-PL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1" marR="7461" marT="7461" marB="0" anchor="b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1" u="none" strike="noStrike" dirty="0" smtClean="0">
                          <a:effectLst/>
                        </a:rPr>
                        <a:t>1 093,86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1" marR="7461" marT="7461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1" u="none" strike="noStrike" dirty="0" smtClean="0">
                          <a:effectLst/>
                        </a:rPr>
                        <a:t>11,8 %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1" marR="7461" marT="7461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1" u="none" strike="noStrike" dirty="0" smtClean="0">
                          <a:effectLst/>
                        </a:rPr>
                        <a:t>x</a:t>
                      </a:r>
                      <a:r>
                        <a:rPr lang="pl-PL" sz="1200" b="1" u="none" strike="noStrike" dirty="0">
                          <a:effectLst/>
                        </a:rPr>
                        <a:t> 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1" marR="7461" marT="7461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49228">
                <a:tc>
                  <a:txBody>
                    <a:bodyPr/>
                    <a:lstStyle/>
                    <a:p>
                      <a:pPr algn="l" fontAlgn="b"/>
                      <a:r>
                        <a:rPr lang="pl-PL" sz="1400" b="1" u="none" strike="noStrike" dirty="0">
                          <a:effectLst/>
                        </a:rPr>
                        <a:t>Propozycja Nadleśnictwa Krzeszowice</a:t>
                      </a:r>
                      <a:endParaRPr lang="pl-PL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1" marR="7461" marT="7461" marB="0" anchor="b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1" u="none" strike="noStrike" dirty="0" smtClean="0">
                          <a:effectLst/>
                        </a:rPr>
                        <a:t>1 075,04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1" marR="7461" marT="7461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1" u="none" strike="noStrike" dirty="0" smtClean="0">
                          <a:effectLst/>
                        </a:rPr>
                        <a:t>11,6 %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1" marR="7461" marT="7461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1" u="none" strike="noStrike" dirty="0" smtClean="0">
                          <a:effectLst/>
                        </a:rPr>
                        <a:t>- 2 %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1" marR="7461" marT="7461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49228">
                <a:tc>
                  <a:txBody>
                    <a:bodyPr/>
                    <a:lstStyle/>
                    <a:p>
                      <a:pPr algn="l" fontAlgn="b"/>
                      <a:r>
                        <a:rPr lang="pl-PL" sz="1400" b="1" u="none" strike="noStrike" dirty="0">
                          <a:effectLst/>
                        </a:rPr>
                        <a:t>Propozycja </a:t>
                      </a:r>
                      <a:r>
                        <a:rPr lang="pl-PL" sz="1400" b="1" u="none" strike="noStrike" dirty="0" smtClean="0">
                          <a:effectLst/>
                        </a:rPr>
                        <a:t>NGO 1 </a:t>
                      </a:r>
                      <a:r>
                        <a:rPr lang="pl-PL" sz="1400" b="1" u="none" strike="noStrike" dirty="0">
                          <a:effectLst/>
                        </a:rPr>
                        <a:t>(lasy Nadl. </a:t>
                      </a:r>
                      <a:r>
                        <a:rPr lang="pl-PL" sz="1400" b="1" u="none" strike="noStrike" dirty="0" smtClean="0">
                          <a:effectLst/>
                        </a:rPr>
                        <a:t>Krzesz.)</a:t>
                      </a:r>
                      <a:endParaRPr lang="pl-PL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1" marR="7461" marT="7461" marB="0" anchor="b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1" u="none" strike="noStrike" dirty="0" smtClean="0">
                          <a:effectLst/>
                        </a:rPr>
                        <a:t>8 713,29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1" marR="7461" marT="7461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1" u="none" strike="noStrike" dirty="0" smtClean="0">
                          <a:effectLst/>
                        </a:rPr>
                        <a:t>93,7 %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1" marR="7461" marT="7461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1" u="none" strike="noStrike" dirty="0" smtClean="0">
                          <a:effectLst/>
                        </a:rPr>
                        <a:t>+ 697 %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1" marR="7461" marT="7461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13610">
                <a:tc>
                  <a:txBody>
                    <a:bodyPr/>
                    <a:lstStyle/>
                    <a:p>
                      <a:pPr algn="l" fontAlgn="b"/>
                      <a:r>
                        <a:rPr lang="pl-PL" sz="1400" u="none" strike="noStrike" dirty="0">
                          <a:effectLst/>
                        </a:rPr>
                        <a:t> </a:t>
                      </a:r>
                      <a:r>
                        <a:rPr lang="pl-PL" sz="1400" b="1" u="none" strike="noStrike" dirty="0" smtClean="0">
                          <a:effectLst/>
                        </a:rPr>
                        <a:t>Propozycja NGO 2 (lasy Nadl. Krzesz.) bufor 20 km (Rynek</a:t>
                      </a:r>
                      <a:r>
                        <a:rPr lang="pl-PL" sz="1400" b="1" u="none" strike="noStrike" baseline="0" dirty="0" smtClean="0">
                          <a:effectLst/>
                        </a:rPr>
                        <a:t> Główny)</a:t>
                      </a:r>
                      <a:endParaRPr lang="pl-PL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1" marR="7461" marT="7461" marB="0" anchor="b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200" b="1" u="none" strike="noStrike" dirty="0" smtClean="0">
                          <a:effectLst/>
                        </a:rPr>
                        <a:t>2 311,88</a:t>
                      </a:r>
                      <a:endParaRPr lang="pl-PL" sz="1200" b="1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1" marR="7461" marT="7461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1" u="none" strike="noStrike" dirty="0">
                          <a:effectLst/>
                        </a:rPr>
                        <a:t> </a:t>
                      </a:r>
                      <a:r>
                        <a:rPr lang="pl-PL" sz="1200" b="1" u="none" strike="noStrike" dirty="0" smtClean="0">
                          <a:effectLst/>
                        </a:rPr>
                        <a:t>24,9</a:t>
                      </a:r>
                      <a:r>
                        <a:rPr lang="pl-PL" sz="1200" b="1" u="none" strike="noStrike" baseline="0" dirty="0" smtClean="0">
                          <a:effectLst/>
                        </a:rPr>
                        <a:t> %</a:t>
                      </a:r>
                      <a:endParaRPr lang="pl-PL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1" marR="7461" marT="7461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1" u="none" strike="noStrike" dirty="0" smtClean="0">
                          <a:effectLst/>
                        </a:rPr>
                        <a:t>+</a:t>
                      </a:r>
                      <a:r>
                        <a:rPr lang="pl-PL" sz="1200" b="1" u="none" strike="noStrike" baseline="0" dirty="0" smtClean="0">
                          <a:effectLst/>
                        </a:rPr>
                        <a:t> </a:t>
                      </a:r>
                      <a:r>
                        <a:rPr lang="pl-PL" sz="1200" b="1" u="none" strike="noStrike" dirty="0" smtClean="0">
                          <a:effectLst/>
                        </a:rPr>
                        <a:t>111 %</a:t>
                      </a:r>
                      <a:r>
                        <a:rPr lang="pl-PL" sz="1200" b="1" u="none" strike="noStrike" dirty="0">
                          <a:effectLst/>
                        </a:rPr>
                        <a:t> 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1" marR="7461" marT="7461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13610">
                <a:tc>
                  <a:txBody>
                    <a:bodyPr/>
                    <a:lstStyle/>
                    <a:p>
                      <a:pPr algn="l" fontAlgn="b"/>
                      <a:r>
                        <a:rPr lang="pl-PL" sz="1400" b="1" u="none" strike="noStrike" dirty="0" smtClean="0">
                          <a:effectLst/>
                        </a:rPr>
                        <a:t>Propozycja NGO 2 (lasy Nadl. Krzesz.) </a:t>
                      </a:r>
                      <a:r>
                        <a:rPr lang="pl-PL" sz="1400" b="1" u="none" strike="noStrike" dirty="0" err="1" smtClean="0">
                          <a:effectLst/>
                        </a:rPr>
                        <a:t>Geom</a:t>
                      </a:r>
                      <a:r>
                        <a:rPr lang="pl-PL" sz="1400" b="1" u="none" strike="noStrike" dirty="0" smtClean="0">
                          <a:effectLst/>
                        </a:rPr>
                        <a:t>. śr. Krakowa</a:t>
                      </a:r>
                      <a:endParaRPr lang="pl-PL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1" marR="7461" marT="7461" marB="0" anchor="b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1 082,46</a:t>
                      </a:r>
                    </a:p>
                  </a:txBody>
                  <a:tcPr marL="7461" marR="7461" marT="7461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11,64 %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1" marR="7461" marT="7461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- 1 %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1" marR="7461" marT="7461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4" name="Obraz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5698" y="1537854"/>
            <a:ext cx="3715151" cy="5253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0243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0286" y="2783393"/>
            <a:ext cx="5647448" cy="399363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ytuł 4"/>
          <p:cNvSpPr>
            <a:spLocks noGrp="1"/>
          </p:cNvSpPr>
          <p:nvPr>
            <p:ph type="title"/>
          </p:nvPr>
        </p:nvSpPr>
        <p:spPr>
          <a:xfrm>
            <a:off x="1348048" y="837666"/>
            <a:ext cx="10224477" cy="762064"/>
          </a:xfrm>
        </p:spPr>
        <p:txBody>
          <a:bodyPr>
            <a:noAutofit/>
          </a:bodyPr>
          <a:lstStyle/>
          <a:p>
            <a:r>
              <a:rPr lang="pl-PL" sz="2000" dirty="0" smtClean="0"/>
              <a:t>Porównanie propozycji obszarów lasów społecznych (propozycji Gminy </a:t>
            </a:r>
            <a:r>
              <a:rPr lang="pl-PL" sz="2000" dirty="0" smtClean="0"/>
              <a:t>Niepołomice)</a:t>
            </a:r>
            <a:endParaRPr lang="pl-PL" sz="2000" dirty="0"/>
          </a:p>
        </p:txBody>
      </p:sp>
      <p:graphicFrame>
        <p:nvGraphicFramePr>
          <p:cNvPr id="9" name="Tabela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8553893"/>
              </p:ext>
            </p:extLst>
          </p:nvPr>
        </p:nvGraphicFramePr>
        <p:xfrm>
          <a:off x="1167177" y="1418858"/>
          <a:ext cx="5746089" cy="420578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856300"/>
                <a:gridCol w="978776"/>
                <a:gridCol w="1586291"/>
                <a:gridCol w="1324722"/>
              </a:tblGrid>
              <a:tr h="887952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200" b="1" u="none" strike="noStrike" dirty="0">
                          <a:effectLst/>
                        </a:rPr>
                        <a:t>Propozycja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1" marR="7461" marT="7461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50" b="1" u="none" strike="noStrike" dirty="0">
                          <a:effectLst/>
                        </a:rPr>
                        <a:t>Powierzchnia proponowanego obszaru lasów </a:t>
                      </a:r>
                      <a:r>
                        <a:rPr lang="pl-PL" sz="1050" b="1" u="none" strike="noStrike" dirty="0" smtClean="0">
                          <a:effectLst/>
                        </a:rPr>
                        <a:t>społecznych </a:t>
                      </a:r>
                      <a:r>
                        <a:rPr lang="pl-PL" sz="1050" b="1" u="none" strike="noStrike" dirty="0">
                          <a:effectLst/>
                        </a:rPr>
                        <a:t>[ha]</a:t>
                      </a:r>
                      <a:endParaRPr lang="pl-PL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1" marR="7461" marT="7461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050" b="1" u="none" strike="noStrike" dirty="0" smtClean="0">
                          <a:effectLst/>
                        </a:rPr>
                        <a:t>Udział proponowanego obszaru lasów społecznych</a:t>
                      </a:r>
                      <a:r>
                        <a:rPr lang="pl-PL" sz="1050" b="1" u="none" strike="noStrike" baseline="0" dirty="0" smtClean="0">
                          <a:effectLst/>
                        </a:rPr>
                        <a:t> </a:t>
                      </a:r>
                      <a:r>
                        <a:rPr lang="pl-PL" sz="1050" b="1" u="none" strike="noStrike" dirty="0" smtClean="0">
                          <a:effectLst/>
                        </a:rPr>
                        <a:t>w </a:t>
                      </a:r>
                      <a:r>
                        <a:rPr lang="pl-PL" sz="1050" b="1" u="none" strike="noStrike" dirty="0">
                          <a:effectLst/>
                        </a:rPr>
                        <a:t>powierzchni leśnej </a:t>
                      </a:r>
                      <a:endParaRPr lang="pl-PL" sz="1050" b="1" u="none" strike="noStrike" dirty="0" smtClean="0">
                        <a:effectLst/>
                      </a:endParaRPr>
                    </a:p>
                    <a:p>
                      <a:pPr algn="ctr" fontAlgn="ctr"/>
                      <a:r>
                        <a:rPr lang="pl-PL" sz="1050" b="1" u="none" strike="noStrike" dirty="0" smtClean="0">
                          <a:effectLst/>
                        </a:rPr>
                        <a:t>Nadleśnictwa</a:t>
                      </a:r>
                      <a:r>
                        <a:rPr lang="pl-PL" sz="1050" b="1" u="none" strike="noStrike" baseline="0" dirty="0" smtClean="0">
                          <a:effectLst/>
                        </a:rPr>
                        <a:t> Niepołomice</a:t>
                      </a:r>
                      <a:endParaRPr lang="pl-PL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1" marR="7461" marT="7461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050" b="1" u="none" strike="noStrike" dirty="0" smtClean="0">
                          <a:effectLst/>
                        </a:rPr>
                        <a:t>O ile więcej lub mniej proponuje strona w stosunku</a:t>
                      </a:r>
                      <a:r>
                        <a:rPr lang="pl-PL" sz="1050" b="1" u="none" strike="noStrike" baseline="0" dirty="0" smtClean="0">
                          <a:effectLst/>
                        </a:rPr>
                        <a:t> do propozycji gminy</a:t>
                      </a:r>
                      <a:r>
                        <a:rPr lang="pl-PL" sz="1050" b="1" u="none" strike="noStrike" dirty="0" smtClean="0">
                          <a:effectLst/>
                        </a:rPr>
                        <a:t>?</a:t>
                      </a:r>
                      <a:r>
                        <a:rPr lang="pl-PL" sz="1050" b="1" u="none" strike="noStrike" baseline="0" dirty="0" smtClean="0">
                          <a:effectLst/>
                        </a:rPr>
                        <a:t> </a:t>
                      </a:r>
                      <a:endParaRPr lang="pl-PL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1" marR="7461" marT="7461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421594">
                <a:tc>
                  <a:txBody>
                    <a:bodyPr/>
                    <a:lstStyle/>
                    <a:p>
                      <a:pPr algn="l" fontAlgn="b"/>
                      <a:r>
                        <a:rPr lang="pl-PL" sz="1400" b="1" u="none" strike="noStrike" dirty="0">
                          <a:effectLst/>
                        </a:rPr>
                        <a:t>Propozycja </a:t>
                      </a:r>
                      <a:r>
                        <a:rPr lang="pl-PL" sz="1400" b="1" u="none" strike="noStrike" dirty="0" smtClean="0">
                          <a:effectLst/>
                        </a:rPr>
                        <a:t>Miasta i Gminy Niepołomice</a:t>
                      </a:r>
                      <a:endParaRPr lang="pl-PL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1" marR="7461" marT="7461" marB="0" anchor="b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1" i="0" u="none" strike="noStrike" dirty="0" smtClean="0">
                          <a:effectLst/>
                        </a:rPr>
                        <a:t>699,11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1" marR="7461" marT="7461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1" u="none" strike="noStrike" dirty="0" smtClean="0">
                          <a:effectLst/>
                        </a:rPr>
                        <a:t>6,6 %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1" marR="7461" marT="7461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1" u="none" strike="noStrike" dirty="0" smtClean="0">
                          <a:effectLst/>
                        </a:rPr>
                        <a:t>x</a:t>
                      </a:r>
                      <a:r>
                        <a:rPr lang="pl-PL" sz="1200" b="1" u="none" strike="noStrike" dirty="0">
                          <a:effectLst/>
                        </a:rPr>
                        <a:t> 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1" marR="7461" marT="7461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03209">
                <a:tc>
                  <a:txBody>
                    <a:bodyPr/>
                    <a:lstStyle/>
                    <a:p>
                      <a:pPr algn="l" fontAlgn="b"/>
                      <a:endParaRPr lang="pl-PL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1" marR="7461" marT="7461" marB="0" anchor="b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+ 10,57 ha w Nadl. Myślenice</a:t>
                      </a:r>
                      <a:endParaRPr lang="pl-PL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1" marR="7461" marT="7461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1" marR="7461" marT="7461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1" marR="7461" marT="7461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628769">
                <a:tc>
                  <a:txBody>
                    <a:bodyPr/>
                    <a:lstStyle/>
                    <a:p>
                      <a:pPr algn="l" fontAlgn="b"/>
                      <a:r>
                        <a:rPr lang="pl-PL" sz="1400" b="1" u="none" strike="noStrike" dirty="0">
                          <a:effectLst/>
                        </a:rPr>
                        <a:t>Propozycja Nadleśnictwa </a:t>
                      </a:r>
                      <a:r>
                        <a:rPr lang="pl-PL" sz="1400" b="1" u="none" strike="noStrike" dirty="0" smtClean="0">
                          <a:effectLst/>
                        </a:rPr>
                        <a:t>Niepołomice</a:t>
                      </a:r>
                      <a:endParaRPr lang="pl-PL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1" marR="7461" marT="7461" marB="0" anchor="b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1" u="none" strike="noStrike" dirty="0" smtClean="0">
                          <a:effectLst/>
                        </a:rPr>
                        <a:t>689,83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1" marR="7461" marT="7461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1" u="none" strike="noStrike" dirty="0" smtClean="0">
                          <a:effectLst/>
                        </a:rPr>
                        <a:t>6,5 %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1" marR="7461" marT="7461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1" u="none" strike="noStrike" dirty="0" smtClean="0">
                          <a:effectLst/>
                        </a:rPr>
                        <a:t>- 1 %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1" marR="7461" marT="7461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21594">
                <a:tc>
                  <a:txBody>
                    <a:bodyPr/>
                    <a:lstStyle/>
                    <a:p>
                      <a:pPr algn="l" fontAlgn="b"/>
                      <a:r>
                        <a:rPr lang="pl-PL" sz="1400" b="1" u="none" strike="noStrike" dirty="0">
                          <a:effectLst/>
                        </a:rPr>
                        <a:t>Propozycja </a:t>
                      </a:r>
                      <a:r>
                        <a:rPr lang="pl-PL" sz="1400" b="1" u="none" strike="noStrike" dirty="0" smtClean="0">
                          <a:effectLst/>
                        </a:rPr>
                        <a:t>NGO 1 </a:t>
                      </a:r>
                      <a:r>
                        <a:rPr lang="pl-PL" sz="1400" b="1" u="none" strike="noStrike" dirty="0">
                          <a:effectLst/>
                        </a:rPr>
                        <a:t>(lasy Nadl. </a:t>
                      </a:r>
                      <a:r>
                        <a:rPr lang="pl-PL" sz="1400" b="1" u="none" strike="noStrike" dirty="0" smtClean="0">
                          <a:effectLst/>
                        </a:rPr>
                        <a:t>Niepołomice)</a:t>
                      </a:r>
                      <a:endParaRPr lang="pl-PL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1" marR="7461" marT="7461" marB="0" anchor="b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1" u="none" strike="noStrike" dirty="0" smtClean="0">
                          <a:effectLst/>
                        </a:rPr>
                        <a:t>10 429,15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1" marR="7461" marT="7461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1" u="none" strike="noStrike" dirty="0" smtClean="0">
                          <a:effectLst/>
                        </a:rPr>
                        <a:t>98,4 %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1" marR="7461" marT="7461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1" u="none" strike="noStrike" dirty="0" smtClean="0">
                          <a:effectLst/>
                        </a:rPr>
                        <a:t>+ 1 392 %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1" marR="7461" marT="7461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835944">
                <a:tc>
                  <a:txBody>
                    <a:bodyPr/>
                    <a:lstStyle/>
                    <a:p>
                      <a:pPr algn="l" fontAlgn="b"/>
                      <a:r>
                        <a:rPr lang="pl-PL" sz="1400" b="1" u="none" strike="noStrike" dirty="0" smtClean="0">
                          <a:effectLst/>
                        </a:rPr>
                        <a:t>Propozycja </a:t>
                      </a:r>
                      <a:r>
                        <a:rPr lang="pl-PL" sz="1400" b="1" u="none" strike="noStrike" dirty="0" smtClean="0">
                          <a:effectLst/>
                        </a:rPr>
                        <a:t>NGO 2 (lasy Nadl. Niepołomice) bufor 20 km (Rynek</a:t>
                      </a:r>
                      <a:r>
                        <a:rPr lang="pl-PL" sz="1400" b="1" u="none" strike="noStrike" baseline="0" dirty="0" smtClean="0">
                          <a:effectLst/>
                        </a:rPr>
                        <a:t> Główny)</a:t>
                      </a:r>
                      <a:endParaRPr lang="pl-PL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1" marR="7461" marT="7461" marB="0" anchor="b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200" b="1" u="none" strike="noStrike" dirty="0" smtClean="0">
                          <a:effectLst/>
                        </a:rPr>
                        <a:t>693,72</a:t>
                      </a:r>
                      <a:endParaRPr lang="pl-PL" sz="1200" b="1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1" marR="7461" marT="7461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900" b="1" u="none" strike="noStrike" dirty="0">
                          <a:effectLst/>
                        </a:rPr>
                        <a:t> </a:t>
                      </a:r>
                      <a:r>
                        <a:rPr lang="pl-PL" sz="1200" b="1" u="none" strike="noStrike" dirty="0" smtClean="0">
                          <a:effectLst/>
                        </a:rPr>
                        <a:t>6,8</a:t>
                      </a:r>
                      <a:r>
                        <a:rPr lang="pl-PL" sz="1200" b="1" u="none" strike="noStrike" baseline="0" dirty="0" smtClean="0">
                          <a:effectLst/>
                        </a:rPr>
                        <a:t> %</a:t>
                      </a:r>
                      <a:endParaRPr lang="pl-PL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1" marR="7461" marT="7461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1" u="none" strike="noStrike" dirty="0" smtClean="0">
                          <a:effectLst/>
                        </a:rPr>
                        <a:t>- 1%</a:t>
                      </a:r>
                      <a:r>
                        <a:rPr lang="pl-PL" sz="1200" b="1" u="none" strike="noStrike" dirty="0">
                          <a:effectLst/>
                        </a:rPr>
                        <a:t> 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1" marR="7461" marT="7461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628769">
                <a:tc>
                  <a:txBody>
                    <a:bodyPr/>
                    <a:lstStyle/>
                    <a:p>
                      <a:pPr algn="l" fontAlgn="b"/>
                      <a:r>
                        <a:rPr lang="pl-PL" sz="1400" b="1" u="none" strike="noStrike" dirty="0" smtClean="0">
                          <a:effectLst/>
                        </a:rPr>
                        <a:t>Propozycja NGO 2 (lasy Nadl. Niepołomice) </a:t>
                      </a:r>
                      <a:r>
                        <a:rPr lang="pl-PL" sz="1400" b="1" u="none" strike="noStrike" dirty="0" err="1" smtClean="0">
                          <a:effectLst/>
                        </a:rPr>
                        <a:t>Geom</a:t>
                      </a:r>
                      <a:r>
                        <a:rPr lang="pl-PL" sz="1400" b="1" u="none" strike="noStrike" dirty="0" smtClean="0">
                          <a:effectLst/>
                        </a:rPr>
                        <a:t>. śr. Krakowa</a:t>
                      </a:r>
                      <a:endParaRPr lang="pl-PL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1" marR="7461" marT="7461" marB="0" anchor="b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1 345,12</a:t>
                      </a:r>
                    </a:p>
                  </a:txBody>
                  <a:tcPr marL="7461" marR="7461" marT="7461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12,7 %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1" marR="7461" marT="7461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+ 92 %</a:t>
                      </a:r>
                      <a:endParaRPr lang="pl-PL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61" marR="7461" marT="7461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0633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805</TotalTime>
  <Words>328</Words>
  <Application>Microsoft Office PowerPoint</Application>
  <PresentationFormat>Panoramiczny</PresentationFormat>
  <Paragraphs>90</Paragraphs>
  <Slides>3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3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Motyw pakietu Office</vt:lpstr>
      <vt:lpstr>Porównanie propozycji LP oraz NGO (1,2 i 3) obszarów lasów społecznych</vt:lpstr>
      <vt:lpstr>Porównanie propozycji obszarów lasów społecznych (propozycji Gminy Zabierzów)</vt:lpstr>
      <vt:lpstr>Porównanie propozycji obszarów lasów społecznych (propozycji Gminy Niepołomice)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Tomasz Luksa (RDLP w Krakowie)</dc:creator>
  <cp:lastModifiedBy>Tomasz Luksa (RDLP w Krakowie)</cp:lastModifiedBy>
  <cp:revision>23</cp:revision>
  <dcterms:created xsi:type="dcterms:W3CDTF">2024-10-25T17:48:53Z</dcterms:created>
  <dcterms:modified xsi:type="dcterms:W3CDTF">2024-10-28T07:57:02Z</dcterms:modified>
</cp:coreProperties>
</file>